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4C679-9FC6-4DBC-8952-B4CB6921F1EE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5C64C-14AC-4E4E-8F8E-460DC7FEF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12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abj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495292-855A-470D-B830-A5E7F1F7A07F}" type="slidenum">
              <a:rPr lang="en-US"/>
              <a:pPr/>
              <a:t>10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AA14-2C6D-4CA8-B38D-3E8F3F1C3BB7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D1E6-D3E1-4C47-AD10-800F02B27A1E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1D36-0580-4865-8098-0B23B6A2665B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16ED-3E5E-4296-AEEC-A9168B74E9B1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C465-9C0E-4B76-84C0-B1AF814B833F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C24F-D367-447B-8BC1-B1DDB55BF979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16CF-754E-49C5-A60D-A1ED109D3147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C636-EDDF-4E10-87F8-1187D19BE340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F9DA-EFD0-4EF3-A58B-9530AB7FE90F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C4F5-80BF-46C3-9013-B9BC19711F66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AA19-4ED8-49D2-8B9F-6947DA192F44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19044B-48B9-4734-8F4A-96CE3C1E8B30}" type="datetime1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D28F8EF-D003-4B7D-8594-A91664F7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8077200" cy="914400"/>
          </a:xfrm>
        </p:spPr>
        <p:txBody>
          <a:bodyPr/>
          <a:lstStyle/>
          <a:p>
            <a:r>
              <a:rPr lang="en-US" dirty="0" smtClean="0"/>
              <a:t>FLUID DYNAMICS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876800"/>
            <a:ext cx="6400800" cy="1752600"/>
          </a:xfrm>
        </p:spPr>
        <p:txBody>
          <a:bodyPr/>
          <a:lstStyle/>
          <a:p>
            <a:r>
              <a:rPr lang="en-US" dirty="0" err="1" smtClean="0"/>
              <a:t>Ms.Arockia</a:t>
            </a:r>
            <a:r>
              <a:rPr lang="en-US" dirty="0" smtClean="0"/>
              <a:t> </a:t>
            </a:r>
            <a:r>
              <a:rPr lang="en-US" dirty="0" err="1" smtClean="0"/>
              <a:t>Jayaseely,M.sc.,M.Phil</a:t>
            </a:r>
            <a:r>
              <a:rPr lang="en-US" dirty="0" smtClean="0"/>
              <a:t>.,</a:t>
            </a:r>
          </a:p>
          <a:p>
            <a:r>
              <a:rPr lang="en-US" dirty="0" smtClean="0"/>
              <a:t>Assistant professor 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Maths</a:t>
            </a:r>
            <a:r>
              <a:rPr lang="en-US" dirty="0" smtClean="0"/>
              <a:t>, shift-II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330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9B7-DE03-4577-86DF-CF0AB61376D6}" type="slidenum">
              <a:rPr lang="en-US"/>
              <a:pPr/>
              <a:t>10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7473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Coincidence of </a:t>
            </a:r>
            <a:r>
              <a:rPr lang="en-US" dirty="0" err="1"/>
              <a:t>Pathlines</a:t>
            </a:r>
            <a:r>
              <a:rPr lang="en-US" dirty="0"/>
              <a:t>, Streamlines, </a:t>
            </a:r>
            <a:r>
              <a:rPr lang="en-US" dirty="0" err="1"/>
              <a:t>Streaklines</a:t>
            </a:r>
            <a:endParaRPr lang="en-US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200400"/>
          </a:xfrm>
        </p:spPr>
        <p:txBody>
          <a:bodyPr/>
          <a:lstStyle/>
          <a:p>
            <a:r>
              <a:rPr lang="en-US" dirty="0"/>
              <a:t>Unsteady flows: 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 err="1">
                <a:solidFill>
                  <a:schemeClr val="accent2"/>
                </a:solidFill>
              </a:rPr>
              <a:t>Pathlines</a:t>
            </a:r>
            <a:r>
              <a:rPr lang="en-US" dirty="0">
                <a:solidFill>
                  <a:schemeClr val="accent2"/>
                </a:solidFill>
              </a:rPr>
              <a:t>, streamlines, and </a:t>
            </a:r>
            <a:r>
              <a:rPr lang="en-US" dirty="0" err="1">
                <a:solidFill>
                  <a:schemeClr val="accent2"/>
                </a:solidFill>
              </a:rPr>
              <a:t>streaklines</a:t>
            </a:r>
            <a:r>
              <a:rPr lang="en-US" dirty="0">
                <a:solidFill>
                  <a:schemeClr val="accent2"/>
                </a:solidFill>
              </a:rPr>
              <a:t> are not the same.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Steady flows: 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 err="1">
                <a:solidFill>
                  <a:schemeClr val="accent2"/>
                </a:solidFill>
              </a:rPr>
              <a:t>Pathlines</a:t>
            </a:r>
            <a:r>
              <a:rPr lang="en-US" dirty="0">
                <a:solidFill>
                  <a:schemeClr val="accent2"/>
                </a:solidFill>
              </a:rPr>
              <a:t>, streamlines, and </a:t>
            </a:r>
            <a:r>
              <a:rPr lang="en-US" dirty="0" err="1">
                <a:solidFill>
                  <a:schemeClr val="accent2"/>
                </a:solidFill>
              </a:rPr>
              <a:t>streaklines</a:t>
            </a:r>
            <a:r>
              <a:rPr lang="en-US" dirty="0">
                <a:solidFill>
                  <a:schemeClr val="accent2"/>
                </a:solidFill>
              </a:rPr>
              <a:t> are identical.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298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400" b="1" dirty="0" smtClean="0"/>
              <a:t>	         	     								      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Fluids and 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Fluids is any substance that flows.</a:t>
            </a:r>
          </a:p>
          <a:p>
            <a:r>
              <a:rPr lang="en-US" dirty="0" smtClean="0"/>
              <a:t>Solid is any substance that does not flows.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		</a:t>
            </a:r>
            <a:r>
              <a:rPr lang="en-US" dirty="0" smtClean="0">
                <a:solidFill>
                  <a:srgbClr val="C00000"/>
                </a:solidFill>
                <a:latin typeface="Algerian" pitchFamily="82" charset="0"/>
              </a:rPr>
              <a:t>Fluid Dynamics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Science treating the study of  fluid in motion.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 </a:t>
            </a:r>
            <a:r>
              <a:rPr lang="en-US" dirty="0" smtClean="0"/>
              <a:t>it is a branch of </a:t>
            </a:r>
            <a:r>
              <a:rPr lang="en-US" i="1" dirty="0" smtClean="0"/>
              <a:t>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538210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Bodoni MT Black" pitchFamily="18" charset="0"/>
              </a:rPr>
              <a:t>Fluids, they are two kinds</a:t>
            </a:r>
          </a:p>
          <a:p>
            <a:pPr marL="0" indent="0">
              <a:buNone/>
            </a:pPr>
            <a:r>
              <a:rPr lang="en-US" dirty="0" smtClean="0">
                <a:latin typeface="Bodoni MT Black" pitchFamily="18" charset="0"/>
              </a:rPr>
              <a:t>************************************</a:t>
            </a:r>
          </a:p>
          <a:p>
            <a:pPr marL="0" indent="0">
              <a:buNone/>
            </a:pPr>
            <a:endParaRPr lang="en-US" dirty="0" smtClean="0">
              <a:latin typeface="Bodoni MT Black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lgerian" pitchFamily="82" charset="0"/>
              </a:rPr>
              <a:t>Liquids </a:t>
            </a:r>
            <a:r>
              <a:rPr lang="en-US" dirty="0" smtClean="0"/>
              <a:t>  --------&gt; </a:t>
            </a:r>
            <a:r>
              <a:rPr lang="en-US" dirty="0" smtClean="0">
                <a:latin typeface="Arial Black" pitchFamily="34" charset="0"/>
              </a:rPr>
              <a:t>Incompressible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lgerian" pitchFamily="82" charset="0"/>
              </a:rPr>
              <a:t>Gas  </a:t>
            </a:r>
            <a:r>
              <a:rPr lang="en-US" dirty="0" smtClean="0"/>
              <a:t>       -------</a:t>
            </a:r>
            <a:r>
              <a:rPr lang="en-US" dirty="0" smtClean="0">
                <a:sym typeface="Wingdings" pitchFamily="2" charset="2"/>
              </a:rPr>
              <a:t>-&gt; </a:t>
            </a:r>
            <a:r>
              <a:rPr lang="en-US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Compressible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426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Kinematics of fluids in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Real fluids and Ideal fluids</a:t>
            </a:r>
          </a:p>
          <a:p>
            <a:pPr marL="0" indent="0" algn="ctr">
              <a:buNone/>
            </a:pPr>
            <a:r>
              <a:rPr lang="en-US" i="1" dirty="0" smtClean="0"/>
              <a:t>Orthogonal curvilinear system</a:t>
            </a:r>
          </a:p>
          <a:p>
            <a:pPr marL="0" indent="0">
              <a:buNone/>
            </a:pPr>
            <a:r>
              <a:rPr lang="en-US" dirty="0" smtClean="0"/>
              <a:t>Let P(</a:t>
            </a:r>
            <a:r>
              <a:rPr lang="en-US" dirty="0" err="1" smtClean="0"/>
              <a:t>x,y,z</a:t>
            </a:r>
            <a:r>
              <a:rPr lang="en-US" dirty="0" smtClean="0"/>
              <a:t>) be any point in space with respect to a triangular co-ordinate system , suppose there exists uniform curves </a:t>
            </a:r>
          </a:p>
          <a:p>
            <a:r>
              <a:rPr lang="el-GR" dirty="0" smtClean="0"/>
              <a:t>λ</a:t>
            </a:r>
            <a:r>
              <a:rPr lang="en-US" dirty="0" smtClean="0"/>
              <a:t> (</a:t>
            </a:r>
            <a:r>
              <a:rPr lang="en-US" dirty="0" err="1" smtClean="0"/>
              <a:t>x,y,z</a:t>
            </a:r>
            <a:r>
              <a:rPr lang="en-US" dirty="0" smtClean="0"/>
              <a:t>)=k     </a:t>
            </a:r>
          </a:p>
          <a:p>
            <a:r>
              <a:rPr lang="el-GR" dirty="0" smtClean="0"/>
              <a:t>μ</a:t>
            </a:r>
            <a:r>
              <a:rPr lang="en-US" dirty="0" smtClean="0"/>
              <a:t>( </a:t>
            </a:r>
            <a:r>
              <a:rPr lang="en-US" dirty="0" err="1" smtClean="0"/>
              <a:t>x,y,z</a:t>
            </a:r>
            <a:r>
              <a:rPr lang="en-US" dirty="0" smtClean="0"/>
              <a:t>)=m                            ---------1</a:t>
            </a:r>
          </a:p>
          <a:p>
            <a:r>
              <a:rPr lang="en-US" dirty="0" smtClean="0"/>
              <a:t>ϒ(</a:t>
            </a:r>
            <a:r>
              <a:rPr lang="en-US" dirty="0" err="1" smtClean="0"/>
              <a:t>x,y,z</a:t>
            </a:r>
            <a:r>
              <a:rPr lang="en-US" dirty="0" smtClean="0"/>
              <a:t>)=n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1503030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p:oleObj spid="_x0000_s1034" name="Equation" r:id="rId3" imgW="914400" imgH="198720" progId="Equation.DSMT4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>
            <a:off x="3048000" y="3352800"/>
            <a:ext cx="4572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894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Streamlines </a:t>
            </a:r>
            <a:br>
              <a:rPr lang="en-US" dirty="0" smtClean="0"/>
            </a:br>
            <a:r>
              <a:rPr lang="en-US" dirty="0"/>
              <a:t>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1447801"/>
            <a:ext cx="7772400" cy="46783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19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5400" y="1600200"/>
            <a:ext cx="6502400" cy="48768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67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It is based on the following assumptions: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fluid is non-viscous (</a:t>
            </a:r>
            <a:r>
              <a:rPr lang="en-US" sz="3600" dirty="0" err="1"/>
              <a:t>i,e</a:t>
            </a:r>
            <a:r>
              <a:rPr lang="en-US" sz="3600" dirty="0"/>
              <a:t>., the frictional losses are zero).</a:t>
            </a:r>
          </a:p>
          <a:p>
            <a:r>
              <a:rPr lang="en-US" sz="3600" dirty="0"/>
              <a:t>The fluid is homogeneous and incompressible (i.e., mass density of the fluid is constant).</a:t>
            </a:r>
          </a:p>
          <a:p>
            <a:r>
              <a:rPr lang="en-US" sz="3600" dirty="0"/>
              <a:t>The flow is continuous, steady and along the streamline.</a:t>
            </a:r>
          </a:p>
          <a:p>
            <a:r>
              <a:rPr lang="en-US" sz="3600" dirty="0"/>
              <a:t>The velocity of the flow is uniform over the section</a:t>
            </a:r>
          </a:p>
          <a:p>
            <a:pPr algn="just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852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33400"/>
            <a:ext cx="2514600" cy="990600"/>
          </a:xfrm>
        </p:spPr>
        <p:txBody>
          <a:bodyPr/>
          <a:lstStyle/>
          <a:p>
            <a:r>
              <a:rPr lang="en-US" dirty="0" smtClean="0"/>
              <a:t>Stream line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852612"/>
            <a:ext cx="674370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F8EF-D003-4B7D-8594-A91664F7880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4741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D10A-EBD6-4369-9C9D-5D8B81C1EFB2}" type="slidenum">
              <a:rPr lang="en-US"/>
              <a:pPr/>
              <a:t>9</a:t>
            </a:fld>
            <a:endParaRPr lang="en-US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8874"/>
            <a:ext cx="8220075" cy="4860925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lnSpc>
                <a:spcPct val="200000"/>
              </a:lnSpc>
              <a:spcBef>
                <a:spcPct val="100000"/>
              </a:spcBef>
              <a:buFont typeface="Wingdings" pitchFamily="2" charset="2"/>
              <a:buAutoNum type="arabicPeriod"/>
            </a:pPr>
            <a:r>
              <a:rPr lang="en-US" b="1" dirty="0" err="1"/>
              <a:t>Pathline</a:t>
            </a:r>
            <a:endParaRPr lang="en-US" b="1" dirty="0"/>
          </a:p>
          <a:p>
            <a:pPr marL="381000" indent="-381000">
              <a:lnSpc>
                <a:spcPct val="200000"/>
              </a:lnSpc>
              <a:spcBef>
                <a:spcPct val="100000"/>
              </a:spcBef>
              <a:buFont typeface="Wingdings" pitchFamily="2" charset="2"/>
              <a:buAutoNum type="arabicPeriod"/>
            </a:pPr>
            <a:endParaRPr lang="en-US" sz="1600" dirty="0">
              <a:solidFill>
                <a:schemeClr val="tx2"/>
              </a:solidFill>
            </a:endParaRPr>
          </a:p>
          <a:p>
            <a:pPr marL="381000" indent="-381000">
              <a:lnSpc>
                <a:spcPct val="200000"/>
              </a:lnSpc>
              <a:spcBef>
                <a:spcPct val="100000"/>
              </a:spcBef>
              <a:buFont typeface="Wingdings" pitchFamily="2" charset="2"/>
              <a:buAutoNum type="arabicPeriod"/>
            </a:pPr>
            <a:r>
              <a:rPr lang="en-US" sz="2000" b="1" dirty="0"/>
              <a:t>Streamline</a:t>
            </a:r>
          </a:p>
          <a:p>
            <a:pPr marL="381000" indent="-381000">
              <a:lnSpc>
                <a:spcPct val="200000"/>
              </a:lnSpc>
              <a:spcBef>
                <a:spcPct val="100000"/>
              </a:spcBef>
              <a:buFont typeface="Wingdings" pitchFamily="2" charset="2"/>
              <a:buAutoNum type="arabicPeriod"/>
            </a:pPr>
            <a:r>
              <a:rPr lang="en-US" b="1" dirty="0"/>
              <a:t>Flux through a surface:</a:t>
            </a:r>
          </a:p>
          <a:p>
            <a:pPr marL="381000" indent="-381000">
              <a:lnSpc>
                <a:spcPct val="150000"/>
              </a:lnSpc>
              <a:buClrTx/>
              <a:buFontTx/>
              <a:buNone/>
            </a:pPr>
            <a:r>
              <a:rPr lang="en-US" sz="1600" dirty="0"/>
              <a:t>		</a:t>
            </a:r>
            <a:r>
              <a:rPr lang="en-US" dirty="0"/>
              <a:t>Only the normal component of the local relative velocity of fluid with respect to the surface (          ) can transport fluid across the surface.</a:t>
            </a:r>
          </a:p>
        </p:txBody>
      </p:sp>
      <p:grpSp>
        <p:nvGrpSpPr>
          <p:cNvPr id="414741" name="Group 21"/>
          <p:cNvGrpSpPr>
            <a:grpSpLocks/>
          </p:cNvGrpSpPr>
          <p:nvPr/>
        </p:nvGrpSpPr>
        <p:grpSpPr bwMode="auto">
          <a:xfrm>
            <a:off x="2257425" y="1265238"/>
            <a:ext cx="5321300" cy="895350"/>
            <a:chOff x="1422" y="677"/>
            <a:chExt cx="3352" cy="564"/>
          </a:xfrm>
        </p:grpSpPr>
        <p:graphicFrame>
          <p:nvGraphicFramePr>
            <p:cNvPr id="414724" name="Object 4"/>
            <p:cNvGraphicFramePr>
              <a:graphicFrameLocks noChangeAspect="1"/>
            </p:cNvGraphicFramePr>
            <p:nvPr/>
          </p:nvGraphicFramePr>
          <p:xfrm>
            <a:off x="2879" y="677"/>
            <a:ext cx="1895" cy="564"/>
          </p:xfrm>
          <a:graphic>
            <a:graphicData uri="http://schemas.openxmlformats.org/presentationml/2006/ole">
              <p:oleObj spid="_x0000_s2068" name="Equation" r:id="rId3" imgW="2006600" imgH="596900" progId="Equation.3">
                <p:embed/>
              </p:oleObj>
            </a:graphicData>
          </a:graphic>
        </p:graphicFrame>
        <p:graphicFrame>
          <p:nvGraphicFramePr>
            <p:cNvPr id="414725" name="Object 5"/>
            <p:cNvGraphicFramePr>
              <a:graphicFrameLocks noChangeAspect="1"/>
            </p:cNvGraphicFramePr>
            <p:nvPr/>
          </p:nvGraphicFramePr>
          <p:xfrm>
            <a:off x="1422" y="772"/>
            <a:ext cx="624" cy="336"/>
          </p:xfrm>
          <a:graphic>
            <a:graphicData uri="http://schemas.openxmlformats.org/presentationml/2006/ole">
              <p:oleObj spid="_x0000_s2069" name="สมการ" r:id="rId4" imgW="660113" imgH="355446" progId="Equation.3">
                <p:embed/>
              </p:oleObj>
            </a:graphicData>
          </a:graphic>
        </p:graphicFrame>
        <p:sp>
          <p:nvSpPr>
            <p:cNvPr id="414734" name="Line 14"/>
            <p:cNvSpPr>
              <a:spLocks noChangeShapeType="1"/>
            </p:cNvSpPr>
            <p:nvPr/>
          </p:nvSpPr>
          <p:spPr bwMode="auto">
            <a:xfrm>
              <a:off x="2151" y="961"/>
              <a:ext cx="241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4740" name="Group 20"/>
          <p:cNvGrpSpPr>
            <a:grpSpLocks/>
          </p:cNvGrpSpPr>
          <p:nvPr/>
        </p:nvGrpSpPr>
        <p:grpSpPr bwMode="auto">
          <a:xfrm>
            <a:off x="2257425" y="2836863"/>
            <a:ext cx="5565775" cy="693737"/>
            <a:chOff x="1422" y="1253"/>
            <a:chExt cx="3506" cy="437"/>
          </a:xfrm>
        </p:grpSpPr>
        <p:sp>
          <p:nvSpPr>
            <p:cNvPr id="414732" name="Line 12"/>
            <p:cNvSpPr>
              <a:spLocks noChangeShapeType="1"/>
            </p:cNvSpPr>
            <p:nvPr/>
          </p:nvSpPr>
          <p:spPr bwMode="auto">
            <a:xfrm>
              <a:off x="2151" y="1423"/>
              <a:ext cx="241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4728" name="Object 8"/>
            <p:cNvGraphicFramePr>
              <a:graphicFrameLocks noChangeAspect="1"/>
            </p:cNvGraphicFramePr>
            <p:nvPr/>
          </p:nvGraphicFramePr>
          <p:xfrm>
            <a:off x="3884" y="1253"/>
            <a:ext cx="1044" cy="336"/>
          </p:xfrm>
          <a:graphic>
            <a:graphicData uri="http://schemas.openxmlformats.org/presentationml/2006/ole">
              <p:oleObj spid="_x0000_s2070" name="สมการ" r:id="rId5" imgW="1104421" imgH="355446" progId="Equation.3">
                <p:embed/>
              </p:oleObj>
            </a:graphicData>
          </a:graphic>
        </p:graphicFrame>
        <p:graphicFrame>
          <p:nvGraphicFramePr>
            <p:cNvPr id="414730" name="Object 10"/>
            <p:cNvGraphicFramePr>
              <a:graphicFrameLocks noChangeAspect="1"/>
            </p:cNvGraphicFramePr>
            <p:nvPr/>
          </p:nvGraphicFramePr>
          <p:xfrm>
            <a:off x="1422" y="1306"/>
            <a:ext cx="588" cy="192"/>
          </p:xfrm>
          <a:graphic>
            <a:graphicData uri="http://schemas.openxmlformats.org/presentationml/2006/ole">
              <p:oleObj spid="_x0000_s2071" name="สมการ" r:id="rId6" imgW="622030" imgH="203112" progId="Equation.3">
                <p:embed/>
              </p:oleObj>
            </a:graphicData>
          </a:graphic>
        </p:graphicFrame>
        <p:graphicFrame>
          <p:nvGraphicFramePr>
            <p:cNvPr id="414731" name="Object 11"/>
            <p:cNvGraphicFramePr>
              <a:graphicFrameLocks noChangeAspect="1"/>
            </p:cNvGraphicFramePr>
            <p:nvPr/>
          </p:nvGraphicFramePr>
          <p:xfrm>
            <a:off x="2447" y="1318"/>
            <a:ext cx="1176" cy="372"/>
          </p:xfrm>
          <a:graphic>
            <a:graphicData uri="http://schemas.openxmlformats.org/presentationml/2006/ole">
              <p:oleObj spid="_x0000_s2072" name="สมการ" r:id="rId7" imgW="1244600" imgH="393700" progId="Equation.3">
                <p:embed/>
              </p:oleObj>
            </a:graphicData>
          </a:graphic>
        </p:graphicFrame>
        <p:sp>
          <p:nvSpPr>
            <p:cNvPr id="414738" name="Line 18"/>
            <p:cNvSpPr>
              <a:spLocks noChangeShapeType="1"/>
            </p:cNvSpPr>
            <p:nvPr/>
          </p:nvSpPr>
          <p:spPr bwMode="auto">
            <a:xfrm>
              <a:off x="3351" y="1417"/>
              <a:ext cx="241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14743" name="Objec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191510"/>
              </p:ext>
            </p:extLst>
          </p:nvPr>
        </p:nvGraphicFramePr>
        <p:xfrm>
          <a:off x="4648200" y="4953000"/>
          <a:ext cx="533400" cy="400050"/>
        </p:xfrm>
        <a:graphic>
          <a:graphicData uri="http://schemas.openxmlformats.org/presentationml/2006/ole">
            <p:oleObj spid="_x0000_s2073" name="Equation" r:id="rId8" imgW="355292" imgH="266469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990600"/>
          </a:xfrm>
        </p:spPr>
        <p:txBody>
          <a:bodyPr/>
          <a:lstStyle/>
          <a:p>
            <a:r>
              <a:rPr lang="en-US" dirty="0" err="1" smtClean="0"/>
              <a:t>Pathline</a:t>
            </a:r>
            <a:r>
              <a:rPr lang="en-US" dirty="0" smtClean="0"/>
              <a:t>  &amp; Streamline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46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195</Words>
  <Application>Microsoft Office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Clarity</vt:lpstr>
      <vt:lpstr>Equation</vt:lpstr>
      <vt:lpstr>สมการ</vt:lpstr>
      <vt:lpstr>FLUID DYNAMICS</vt:lpstr>
      <vt:lpstr>Fluids and solids</vt:lpstr>
      <vt:lpstr>fluids</vt:lpstr>
      <vt:lpstr>Kinematics of fluids in motion</vt:lpstr>
      <vt:lpstr>Streamlines  1</vt:lpstr>
      <vt:lpstr>2</vt:lpstr>
      <vt:lpstr>It is based on the following assumptions: </vt:lpstr>
      <vt:lpstr>Stream line</vt:lpstr>
      <vt:lpstr>Pathline  &amp; Streamline</vt:lpstr>
      <vt:lpstr>Coincidence of Pathlines, Streamlines, Streaklines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DYNAMICS</dc:title>
  <dc:creator>God</dc:creator>
  <cp:lastModifiedBy>MathsDept</cp:lastModifiedBy>
  <cp:revision>17</cp:revision>
  <dcterms:created xsi:type="dcterms:W3CDTF">2016-12-09T10:25:37Z</dcterms:created>
  <dcterms:modified xsi:type="dcterms:W3CDTF">2018-07-04T05:37:36Z</dcterms:modified>
</cp:coreProperties>
</file>